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1" r:id="rId3"/>
    <p:sldId id="312" r:id="rId4"/>
    <p:sldId id="313" r:id="rId5"/>
    <p:sldId id="306" r:id="rId6"/>
    <p:sldId id="307" r:id="rId7"/>
    <p:sldId id="314" r:id="rId8"/>
    <p:sldId id="316" r:id="rId9"/>
    <p:sldId id="317" r:id="rId10"/>
    <p:sldId id="318" r:id="rId11"/>
    <p:sldId id="322" r:id="rId12"/>
    <p:sldId id="325" r:id="rId13"/>
    <p:sldId id="333" r:id="rId14"/>
    <p:sldId id="276" r:id="rId15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6DDEA"/>
    <a:srgbClr val="7DA0D0"/>
    <a:srgbClr val="FFB461"/>
    <a:srgbClr val="FFC761"/>
    <a:srgbClr val="F8A968"/>
    <a:srgbClr val="FAC090"/>
    <a:srgbClr val="F2A4A7"/>
    <a:srgbClr val="FAB0EC"/>
    <a:srgbClr val="F89AE6"/>
    <a:srgbClr val="F3F7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590" autoAdjust="0"/>
  </p:normalViewPr>
  <p:slideViewPr>
    <p:cSldViewPr>
      <p:cViewPr>
        <p:scale>
          <a:sx n="95" d="100"/>
          <a:sy n="95" d="100"/>
        </p:scale>
        <p:origin x="-43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firstSliceAng val="51"/>
        <c:holeSize val="52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28</a:t>
                    </a:r>
                  </a:p>
                  <a:p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61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</c:dLbl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</c:v>
                </c:pt>
                <c:pt idx="1">
                  <c:v>47</c:v>
                </c:pt>
                <c:pt idx="2">
                  <c:v>44</c:v>
                </c:pt>
                <c:pt idx="3">
                  <c:v>33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elete val="1"/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dLbls>
          <c:showVal val="1"/>
        </c:dLbls>
        <c:gapWidth val="75"/>
        <c:overlap val="100"/>
        <c:axId val="106729856"/>
        <c:axId val="106731392"/>
      </c:barChart>
      <c:catAx>
        <c:axId val="106729856"/>
        <c:scaling>
          <c:orientation val="minMax"/>
        </c:scaling>
        <c:axPos val="b"/>
        <c:numFmt formatCode="General" sourceLinked="0"/>
        <c:majorTickMark val="none"/>
        <c:tickLblPos val="nextTo"/>
        <c:crossAx val="106731392"/>
        <c:crosses val="autoZero"/>
        <c:auto val="1"/>
        <c:lblAlgn val="ctr"/>
        <c:lblOffset val="100"/>
      </c:catAx>
      <c:valAx>
        <c:axId val="106731392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06729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E3A8E-7DC4-401C-8CCB-17D3F6F1CB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BF883-022D-4008-AC0B-9961CC96F011}" type="parTrans" cxnId="{1432BA69-E27E-468E-B397-73EE2AF0DCCC}">
      <dgm:prSet/>
      <dgm:spPr/>
      <dgm:t>
        <a:bodyPr/>
        <a:lstStyle/>
        <a:p>
          <a:endParaRPr lang="ru-RU"/>
        </a:p>
      </dgm:t>
    </dgm:pt>
    <dgm:pt modelId="{A7D2C9E6-5D4A-4E25-BAB1-E2C086A25770}" type="sibTrans" cxnId="{1432BA69-E27E-468E-B397-73EE2AF0DCCC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бюджета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МО «Озерский сельсовет»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Щигровского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района  на очередной финансовый год и на плановый период (проходят ежегодно в ноябре)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 проекта  Решения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Собрания депутатов 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 исполнении  бюджета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МО «Озерский сельсовет»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Щигровского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района (проходят ежегодно в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апреле)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984811E3-3A71-4135-B6F6-BE83D9DC43AF}" type="pres">
      <dgm:prSet presAssocID="{101583D5-2C71-4FC3-AD13-4A2CE9E7A0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AB50-CE00-492C-A352-4BD913E2676E}" type="pres">
      <dgm:prSet presAssocID="{6EBE3A8E-7DC4-401C-8CCB-17D3F6F1CB23}" presName="composite" presStyleCnt="0"/>
      <dgm:spPr/>
    </dgm:pt>
    <dgm:pt modelId="{7B75A694-BAB1-4099-B47F-09E87B48074F}" type="pres">
      <dgm:prSet presAssocID="{6EBE3A8E-7DC4-401C-8CCB-17D3F6F1CB2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D3DB-93E4-404C-803F-A18D568AA704}" type="pres">
      <dgm:prSet presAssocID="{6EBE3A8E-7DC4-401C-8CCB-17D3F6F1CB2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F0C5-5C07-4C4B-886F-8849815FAB1A}" type="pres">
      <dgm:prSet presAssocID="{A7D2C9E6-5D4A-4E25-BAB1-E2C086A25770}" presName="sp" presStyleCnt="0"/>
      <dgm:spPr/>
    </dgm:pt>
    <dgm:pt modelId="{08C3C820-5E5F-47CF-9811-F39B9DAEB5AD}" type="pres">
      <dgm:prSet presAssocID="{073F0A14-F148-4DDF-BA54-0110D22E4B4C}" presName="composite" presStyleCnt="0"/>
      <dgm:spPr/>
    </dgm:pt>
    <dgm:pt modelId="{7BB7958F-2FB5-4677-9831-A28968175930}" type="pres">
      <dgm:prSet presAssocID="{073F0A14-F148-4DDF-BA54-0110D22E4B4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DA2D-0B85-463D-BBB3-4CA6B9FD160B}" type="pres">
      <dgm:prSet presAssocID="{073F0A14-F148-4DDF-BA54-0110D22E4B4C}" presName="descendantText" presStyleLbl="alignAcc1" presStyleIdx="1" presStyleCnt="2" custScaleY="120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44808-F8C5-4CC7-BBF4-B750128366FD}" type="presOf" srcId="{073F0A14-F148-4DDF-BA54-0110D22E4B4C}" destId="{7BB7958F-2FB5-4677-9831-A28968175930}" srcOrd="0" destOrd="0" presId="urn:microsoft.com/office/officeart/2005/8/layout/chevron2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549095A3-CEEF-456D-AF3E-4CAEB64D53B4}" type="presOf" srcId="{6EBE3A8E-7DC4-401C-8CCB-17D3F6F1CB23}" destId="{7B75A694-BAB1-4099-B47F-09E87B48074F}" srcOrd="0" destOrd="0" presId="urn:microsoft.com/office/officeart/2005/8/layout/chevron2"/>
    <dgm:cxn modelId="{E7CEC62D-171B-450F-939E-7E17E43099D1}" type="presOf" srcId="{101583D5-2C71-4FC3-AD13-4A2CE9E7A069}" destId="{984811E3-3A71-4135-B6F6-BE83D9DC43AF}" srcOrd="0" destOrd="0" presId="urn:microsoft.com/office/officeart/2005/8/layout/chevron2"/>
    <dgm:cxn modelId="{E7D42586-044A-40DB-8619-FA9317528FF6}" srcId="{6EBE3A8E-7DC4-401C-8CCB-17D3F6F1CB23}" destId="{D0749F29-0E43-41DF-87C7-2665AAED688B}" srcOrd="0" destOrd="0" parTransId="{66B1D1A7-B0D8-40BA-8C16-B4E929A16CE4}" sibTransId="{265E8B7A-E50B-4146-B130-FE6591A75B30}"/>
    <dgm:cxn modelId="{1432BA69-E27E-468E-B397-73EE2AF0DCCC}" srcId="{101583D5-2C71-4FC3-AD13-4A2CE9E7A069}" destId="{6EBE3A8E-7DC4-401C-8CCB-17D3F6F1CB23}" srcOrd="0" destOrd="0" parTransId="{186BF883-022D-4008-AC0B-9961CC96F011}" sibTransId="{A7D2C9E6-5D4A-4E25-BAB1-E2C086A25770}"/>
    <dgm:cxn modelId="{906A50B6-104D-4465-B61F-BFD611004AB2}" type="presOf" srcId="{A4BF0159-A92C-4E1A-95F4-F49F496B32B8}" destId="{AEBFDA2D-0B85-463D-BBB3-4CA6B9FD160B}" srcOrd="0" destOrd="0" presId="urn:microsoft.com/office/officeart/2005/8/layout/chevron2"/>
    <dgm:cxn modelId="{22848C02-7729-4595-B832-9B11C1329665}" srcId="{101583D5-2C71-4FC3-AD13-4A2CE9E7A069}" destId="{073F0A14-F148-4DDF-BA54-0110D22E4B4C}" srcOrd="1" destOrd="0" parTransId="{FA8C9CA2-F27F-4A4D-8A8E-30BF919F5F66}" sibTransId="{AF9E4C43-DD33-4F44-A3B1-8E0D811D61D8}"/>
    <dgm:cxn modelId="{8ECD1E5F-A781-45EE-BD0D-47E5F3864762}" type="presOf" srcId="{D0749F29-0E43-41DF-87C7-2665AAED688B}" destId="{7A4ED3DB-93E4-404C-803F-A18D568AA704}" srcOrd="0" destOrd="0" presId="urn:microsoft.com/office/officeart/2005/8/layout/chevron2"/>
    <dgm:cxn modelId="{4FBD7CD0-FC60-48A2-B009-8F2E376DE4EC}" type="presParOf" srcId="{984811E3-3A71-4135-B6F6-BE83D9DC43AF}" destId="{292EAB50-CE00-492C-A352-4BD913E2676E}" srcOrd="0" destOrd="0" presId="urn:microsoft.com/office/officeart/2005/8/layout/chevron2"/>
    <dgm:cxn modelId="{7184C03E-42A3-41D4-9933-8574CADE42B4}" type="presParOf" srcId="{292EAB50-CE00-492C-A352-4BD913E2676E}" destId="{7B75A694-BAB1-4099-B47F-09E87B48074F}" srcOrd="0" destOrd="0" presId="urn:microsoft.com/office/officeart/2005/8/layout/chevron2"/>
    <dgm:cxn modelId="{D5DDABD0-B128-42A7-B455-AC315535CFC9}" type="presParOf" srcId="{292EAB50-CE00-492C-A352-4BD913E2676E}" destId="{7A4ED3DB-93E4-404C-803F-A18D568AA704}" srcOrd="1" destOrd="0" presId="urn:microsoft.com/office/officeart/2005/8/layout/chevron2"/>
    <dgm:cxn modelId="{98E8A174-B06F-4BB6-8CF7-37C46270DBA7}" type="presParOf" srcId="{984811E3-3A71-4135-B6F6-BE83D9DC43AF}" destId="{E7BFF0C5-5C07-4C4B-886F-8849815FAB1A}" srcOrd="1" destOrd="0" presId="urn:microsoft.com/office/officeart/2005/8/layout/chevron2"/>
    <dgm:cxn modelId="{8FBE241C-1174-491F-B258-EE27F40EC1AF}" type="presParOf" srcId="{984811E3-3A71-4135-B6F6-BE83D9DC43AF}" destId="{08C3C820-5E5F-47CF-9811-F39B9DAEB5AD}" srcOrd="2" destOrd="0" presId="urn:microsoft.com/office/officeart/2005/8/layout/chevron2"/>
    <dgm:cxn modelId="{830E5E0E-B3D7-429C-953C-DED933F9FC6D}" type="presParOf" srcId="{08C3C820-5E5F-47CF-9811-F39B9DAEB5AD}" destId="{7BB7958F-2FB5-4677-9831-A28968175930}" srcOrd="0" destOrd="0" presId="urn:microsoft.com/office/officeart/2005/8/layout/chevron2"/>
    <dgm:cxn modelId="{85406613-67F8-4CB3-9725-B98271977E10}" type="presParOf" srcId="{08C3C820-5E5F-47CF-9811-F39B9DAEB5AD}" destId="{AEBFDA2D-0B85-463D-BBB3-4CA6B9FD160B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5A694-BAB1-4099-B47F-09E87B48074F}">
      <dsp:nvSpPr>
        <dsp:cNvPr id="0" name=""/>
        <dsp:cNvSpPr/>
      </dsp:nvSpPr>
      <dsp:spPr>
        <a:xfrm rot="5400000">
          <a:off x="-254418" y="263171"/>
          <a:ext cx="1696125" cy="11872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3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602396"/>
        <a:ext cx="1187288" cy="508837"/>
      </dsp:txXfrm>
    </dsp:sp>
    <dsp:sp modelId="{7A4ED3DB-93E4-404C-803F-A18D568AA704}">
      <dsp:nvSpPr>
        <dsp:cNvPr id="0" name=""/>
        <dsp:cNvSpPr/>
      </dsp:nvSpPr>
      <dsp:spPr>
        <a:xfrm rot="5400000">
          <a:off x="2058627" y="-862586"/>
          <a:ext cx="1102481" cy="2845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бюджета Щигровского района  на очередной финансовый год и на плановый период (проходят ежегодно в ноябре)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87289" y="62571"/>
        <a:ext cx="2791340" cy="994843"/>
      </dsp:txXfrm>
    </dsp:sp>
    <dsp:sp modelId="{7BB7958F-2FB5-4677-9831-A28968175930}">
      <dsp:nvSpPr>
        <dsp:cNvPr id="0" name=""/>
        <dsp:cNvSpPr/>
      </dsp:nvSpPr>
      <dsp:spPr>
        <a:xfrm rot="5400000">
          <a:off x="-254418" y="1789900"/>
          <a:ext cx="1696125" cy="11872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3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129125"/>
        <a:ext cx="1187288" cy="508837"/>
      </dsp:txXfrm>
    </dsp:sp>
    <dsp:sp modelId="{AEBFDA2D-0B85-463D-BBB3-4CA6B9FD160B}">
      <dsp:nvSpPr>
        <dsp:cNvPr id="0" name=""/>
        <dsp:cNvSpPr/>
      </dsp:nvSpPr>
      <dsp:spPr>
        <a:xfrm rot="5400000">
          <a:off x="1947629" y="664142"/>
          <a:ext cx="1324477" cy="2845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 проекта  Решения Представительного собрания  об исполнении  бюджета Щигровского  района (проходят ежегодно в апреле)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87288" y="1489139"/>
        <a:ext cx="2780503" cy="1195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97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077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CC9B0C-DC1C-4F23-BE8C-2A24180F3FDC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45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CC9B0C-DC1C-4F23-BE8C-2A24180F3FDC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73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68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07BF808A-C57B-42E3-B615-E0B7103873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7696200" y="2286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gray">
          <a:xfrm>
            <a:off x="5562600" y="3349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www.themegallery.com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14426-608E-4323-B2D7-7D9070ECF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5CF16-9ED3-4754-9676-393E3391E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6553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770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DA7FD92-5D21-4D95-A981-11AA09526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0B3-EF15-44D6-8868-F3A2BAC36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100E5-4497-4462-9AEE-8975AD8F5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604DA-8557-4324-B24D-509F6C6AA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33BA0-085F-42C5-9EB1-82EF0A799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93712-CFB2-4008-8540-BF4DE200C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6FEEC-D25B-4CFC-BAB2-108C92082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FB997-E114-4BF5-878E-BD798F633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32EF-E968-4CD1-A327-E49AB9F67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02DE4-981C-4604-A4C7-A4B5BCCEB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p:oleObj spid="_x0000_s1314" name="Image" r:id="rId16" imgW="13003175" imgH="1523272" progId="">
              <p:embed/>
            </p:oleObj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fld id="{27FB1526-A993-452A-8E3A-C799DA763A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77" name="Picture 53" descr="@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10" Type="http://schemas.openxmlformats.org/officeDocument/2006/relationships/image" Target="../media/image8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87624" y="4750668"/>
            <a:ext cx="7422976" cy="1066800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en-US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3"/>
            <a:ext cx="9144000" cy="47110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1"/>
            <a:ext cx="2902446" cy="2983823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ozorsk</a:t>
            </a:r>
            <a:r>
              <a:rPr lang="ru-RU" dirty="0" smtClean="0"/>
              <a:t>.</a:t>
            </a:r>
            <a:r>
              <a:rPr lang="en-US" dirty="0" err="1" smtClean="0"/>
              <a:t>rkursk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9" y="109538"/>
            <a:ext cx="7160021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7019823"/>
              </p:ext>
            </p:extLst>
          </p:nvPr>
        </p:nvGraphicFramePr>
        <p:xfrm>
          <a:off x="395536" y="1124745"/>
          <a:ext cx="8424936" cy="2644275"/>
        </p:xfrm>
        <a:graphic>
          <a:graphicData uri="http://schemas.openxmlformats.org/drawingml/2006/table">
            <a:tbl>
              <a:tblPr/>
              <a:tblGrid>
                <a:gridCol w="3859242"/>
                <a:gridCol w="1986138"/>
                <a:gridCol w="859852"/>
                <a:gridCol w="859852"/>
                <a:gridCol w="859852"/>
              </a:tblGrid>
              <a:tr h="8234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74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9836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По направлению: </a:t>
                      </a:r>
                      <a:r>
                        <a:rPr lang="ru-RU" sz="1100" b="1" i="1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социальная поддержка</a:t>
                      </a:r>
                      <a:endParaRPr lang="ru-RU" sz="1100" b="1" i="1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«Социальная поддержка граждан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Озерского сельсовета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района Курской области на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2015-2020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годы»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 Озерского сельсовета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«Развитие мер социальной поддержки отдельных категорий граждан» муниципальной программы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«Социальная поддержка граждан»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 Озерского сельсовета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87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9" y="109538"/>
            <a:ext cx="7160021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9988757"/>
              </p:ext>
            </p:extLst>
          </p:nvPr>
        </p:nvGraphicFramePr>
        <p:xfrm>
          <a:off x="467544" y="1124744"/>
          <a:ext cx="8352928" cy="2963834"/>
        </p:xfrm>
        <a:graphic>
          <a:graphicData uri="http://schemas.openxmlformats.org/drawingml/2006/table">
            <a:tbl>
              <a:tblPr/>
              <a:tblGrid>
                <a:gridCol w="3826257"/>
                <a:gridCol w="1969162"/>
                <a:gridCol w="852503"/>
                <a:gridCol w="852503"/>
                <a:gridCol w="852503"/>
              </a:tblGrid>
              <a:tr h="824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74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9747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По направлению</a:t>
                      </a:r>
                      <a:r>
                        <a:rPr lang="ru-RU" sz="1100" b="1" i="1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:</a:t>
                      </a:r>
                      <a:r>
                        <a:rPr lang="ru-RU" sz="1100" b="1" i="1" u="none" strike="noStrike" baseline="0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 обеспечение комфортным жильем и коммунальными услугами граждан</a:t>
                      </a:r>
                      <a:endParaRPr lang="ru-RU" sz="1100" b="1" i="1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3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доступным и комфортным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жильем и коммунальными услугами граждан в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 «Озерский сельсовет»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Курской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 на 2015-2020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 Озерского сельсовета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</a:tr>
              <a:tr h="833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качественными услугами  ЖКХ населения в МО «Озерский сельсовет»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Щигровскомго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Курской области»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 Озерского сельсовета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050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09538"/>
            <a:ext cx="738031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1075735"/>
              </p:ext>
            </p:extLst>
          </p:nvPr>
        </p:nvGraphicFramePr>
        <p:xfrm>
          <a:off x="251519" y="1124745"/>
          <a:ext cx="8568954" cy="2635794"/>
        </p:xfrm>
        <a:graphic>
          <a:graphicData uri="http://schemas.openxmlformats.org/drawingml/2006/table">
            <a:tbl>
              <a:tblPr/>
              <a:tblGrid>
                <a:gridCol w="3964567"/>
                <a:gridCol w="2002970"/>
                <a:gridCol w="867139"/>
                <a:gridCol w="867139"/>
                <a:gridCol w="867139"/>
              </a:tblGrid>
              <a:tr h="650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1668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муниципальная</a:t>
                      </a:r>
                      <a:r>
                        <a:rPr lang="ru-RU" sz="1100" b="1" i="1" u="none" strike="noStrike" baseline="0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 служба</a:t>
                      </a:r>
                      <a:endParaRPr lang="ru-RU" sz="11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9F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«Развитие муниципальной службы в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МО «Озерский сельсовет»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Курской области»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 Озерского сельсовета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«Реализация мероприятий направленных на развитие муниципальной службы» м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униципальная программа «Развитие муниципальной службы в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МО «Озерский сельсовет»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Курской области»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 Озерского сельсовета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661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09538"/>
            <a:ext cx="738031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1976476"/>
              </p:ext>
            </p:extLst>
          </p:nvPr>
        </p:nvGraphicFramePr>
        <p:xfrm>
          <a:off x="251519" y="1124745"/>
          <a:ext cx="8568954" cy="2880319"/>
        </p:xfrm>
        <a:graphic>
          <a:graphicData uri="http://schemas.openxmlformats.org/drawingml/2006/table">
            <a:tbl>
              <a:tblPr/>
              <a:tblGrid>
                <a:gridCol w="3964567"/>
                <a:gridCol w="2002970"/>
                <a:gridCol w="867139"/>
                <a:gridCol w="867139"/>
                <a:gridCol w="867139"/>
              </a:tblGrid>
              <a:tr h="650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1668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укрепление</a:t>
                      </a:r>
                      <a:r>
                        <a:rPr lang="ru-RU" sz="1100" b="1" i="1" u="none" strike="noStrike" baseline="0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 материально-технической базы</a:t>
                      </a:r>
                      <a:endParaRPr lang="ru-RU" sz="11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«Развитие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и укрепление 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материально-технической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базы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МО «Озерский сельсовет»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района Курской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области на 2014-2016 годы»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 Озерского сельсовета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«Материально-техническое обеспечение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учреждений и формирование имиджа Озерского сельсовета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 Курской области на 2014-2016 годы»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 Озерского сельсовета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14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600" y="4941168"/>
            <a:ext cx="7422976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en-US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797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639"/>
            <a:ext cx="3190478" cy="3279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Выгнутая вниз стрелка 60"/>
          <p:cNvSpPr/>
          <p:nvPr/>
        </p:nvSpPr>
        <p:spPr>
          <a:xfrm rot="10800000">
            <a:off x="3275856" y="2425513"/>
            <a:ext cx="5760640" cy="715454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83568" y="980728"/>
            <a:ext cx="7992888" cy="4179168"/>
            <a:chOff x="827584" y="1916832"/>
            <a:chExt cx="7416824" cy="4179168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Бюджет</a:t>
              </a:r>
              <a:endParaRPr lang="en-US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(от </a:t>
              </a:r>
              <a:r>
                <a:rPr lang="ru-RU" sz="1500" dirty="0" err="1" smtClean="0">
                  <a:latin typeface="Times New Roman" pitchFamily="18" charset="0"/>
                  <a:cs typeface="Times New Roman" pitchFamily="18" charset="0"/>
                </a:rPr>
                <a:t>старонормандского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i="1" dirty="0" err="1" smtClean="0"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gray">
            <a:xfrm>
              <a:off x="3635896" y="2635171"/>
              <a:ext cx="2002905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 dirty="0"/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gray">
            <a:xfrm>
              <a:off x="5900738" y="2376488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2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gray">
            <a:xfrm>
              <a:off x="6372200" y="1988840"/>
              <a:ext cx="129614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gray">
            <a:xfrm>
              <a:off x="5929513" y="2635171"/>
              <a:ext cx="2228800" cy="2169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государственных и муниципальных учреждений (образование, культура и другие),)                                                          </a:t>
              </a: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6" name="Text Box 43"/>
          <p:cNvSpPr txBox="1">
            <a:spLocks noChangeArrowheads="1"/>
          </p:cNvSpPr>
          <p:nvPr/>
        </p:nvSpPr>
        <p:spPr bwMode="gray">
          <a:xfrm>
            <a:off x="3923928" y="980728"/>
            <a:ext cx="15841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gray">
          <a:xfrm>
            <a:off x="1331640" y="1052736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48691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47864" y="3212976"/>
            <a:ext cx="5796136" cy="720080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280" y="3611725"/>
            <a:ext cx="4582055" cy="1680873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407" y="1332046"/>
            <a:ext cx="6024831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65" y="3172780"/>
            <a:ext cx="4606763" cy="2132384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/>
        </p:nvGraphicFramePr>
        <p:xfrm>
          <a:off x="3131840" y="2204864"/>
          <a:ext cx="3456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1742473" y="5815292"/>
            <a:ext cx="1944216" cy="638044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539552" y="4581129"/>
            <a:ext cx="2124236" cy="100811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бюджета Собранием депутатов Озерского сельсовета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Щигровского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51519" y="2857496"/>
            <a:ext cx="1944216" cy="1643074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бюджета МО «Озерский сельсовет» </a:t>
            </a:r>
            <a:r>
              <a:rPr lang="ru-RU" sz="13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Щигровского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3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755576" y="184482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1043608" y="126876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44208" y="105273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6971340" y="2564905"/>
            <a:ext cx="2172660" cy="648071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6732240" y="3284985"/>
            <a:ext cx="2411760" cy="1151109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Решения Собрания депутатов Озерского сельсовета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Щигровского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 об исполнении бюджета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660232" y="4509120"/>
            <a:ext cx="2483768" cy="122413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Администрацией Озерского сельсовета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Щигровского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Собрание депутатов проекта Решения об  исполнении бюджета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6228181" y="5815292"/>
            <a:ext cx="2808315" cy="85406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Собранием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депутатов Решения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исполнении бюджета.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1691680" y="836712"/>
            <a:ext cx="1944216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1960" y="32129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32240" y="10527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239000" cy="563562"/>
          </a:xfrm>
        </p:spPr>
        <p:txBody>
          <a:bodyPr/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Гражданин, его участие 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бюджетном процессе</a:t>
            </a:r>
            <a:endParaRPr lang="en-US" sz="2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6"/>
            <a:ext cx="302433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1520" y="4509120"/>
            <a:ext cx="396044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(образование, социальные льготы и другие направления социальных гарантий населению)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1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016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517232"/>
            <a:ext cx="785817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517232"/>
            <a:ext cx="1094796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4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" name="Схема 133"/>
          <p:cNvGraphicFramePr/>
          <p:nvPr>
            <p:extLst>
              <p:ext uri="{D42A27DB-BD31-4B8C-83A1-F6EECF244321}">
                <p14:modId xmlns="" xmlns:p14="http://schemas.microsoft.com/office/powerpoint/2010/main" val="1044302851"/>
              </p:ext>
            </p:extLst>
          </p:nvPr>
        </p:nvGraphicFramePr>
        <p:xfrm>
          <a:off x="4788024" y="2636912"/>
          <a:ext cx="40324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8244408" y="3828869"/>
            <a:ext cx="576064" cy="7522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0"/>
            <a:ext cx="6984305" cy="785794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ИСПОЛНЕНИЕ  БЮДЖЕТА  </a:t>
            </a:r>
            <a:b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 «Озерский сельсовет» </a:t>
            </a:r>
            <a:r>
              <a:rPr lang="ru-RU" sz="18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Щигровского</a:t>
            </a:r>
            <a: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района Курской области  </a:t>
            </a:r>
            <a: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 </a:t>
            </a:r>
            <a: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2014 </a:t>
            </a:r>
            <a: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65682" y="857233"/>
            <a:ext cx="9082805" cy="6101036"/>
            <a:chOff x="25699" y="1030076"/>
            <a:chExt cx="9082805" cy="5832648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64496" y="1030076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8038" y="5527120"/>
              <a:ext cx="2519362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500" y="3501346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500" y="1844862"/>
              <a:ext cx="2232025" cy="1800857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25699" y="1030076"/>
              <a:ext cx="3466801" cy="5711293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600" y="1183788"/>
              <a:ext cx="2590800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16,1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28,6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881562" y="1494732"/>
              <a:ext cx="2395038" cy="576064"/>
            </a:xfrm>
            <a:prstGeom prst="rect">
              <a:avLst/>
            </a:prstGeom>
            <a:solidFill>
              <a:srgbClr val="27F9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Налог на доходы физических лиц </a:t>
              </a:r>
            </a:p>
          </p:txBody>
        </p: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881562" y="2397198"/>
              <a:ext cx="2429790" cy="840097"/>
              <a:chOff x="702050" y="1029046"/>
              <a:chExt cx="2429790" cy="840097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02050" y="1029046"/>
                <a:ext cx="2429790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Акцизы по подакцизным товарам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02050" y="1581111"/>
                <a:ext cx="242979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749,0</a:t>
                </a:r>
                <a:endPara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881562" y="3261362"/>
              <a:ext cx="2445375" cy="878288"/>
              <a:chOff x="702050" y="813090"/>
              <a:chExt cx="2445375" cy="878288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02050" y="813090"/>
                <a:ext cx="2429790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Финансовая помощь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от других бюджетов бюджетной системы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02050" y="1403346"/>
                <a:ext cx="2445375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680,2</a:t>
                </a:r>
                <a:endPara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7" name="Группа 176"/>
            <p:cNvGrpSpPr>
              <a:grpSpLocks/>
            </p:cNvGrpSpPr>
            <p:nvPr/>
          </p:nvGrpSpPr>
          <p:grpSpPr bwMode="auto">
            <a:xfrm>
              <a:off x="881562" y="4154119"/>
              <a:ext cx="2443820" cy="864096"/>
              <a:chOff x="702050" y="625727"/>
              <a:chExt cx="2443820" cy="864096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02050" y="625727"/>
                <a:ext cx="2443820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03467" y="1201791"/>
                <a:ext cx="2442403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11699,3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5955955" y="2266031"/>
              <a:ext cx="2381594" cy="782266"/>
              <a:chOff x="6639523" y="3862437"/>
              <a:chExt cx="2381594" cy="93871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39523" y="3862437"/>
                <a:ext cx="2376264" cy="6474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59216" y="4513123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150,9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7825917" y="4526534"/>
                <a:ext cx="1195200" cy="2688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0,3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32709" y="1522609"/>
              <a:ext cx="2396896" cy="746823"/>
              <a:chOff x="6616277" y="2019833"/>
              <a:chExt cx="2396896" cy="896189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456" y="2019833"/>
                <a:ext cx="2376264" cy="5760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Жилищно-коммунальное хозяйство</a:t>
                </a: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16277" y="262798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1975,2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3" name="Прямоугольник 212"/>
              <p:cNvSpPr>
                <a:spLocks/>
              </p:cNvSpPr>
              <p:nvPr/>
            </p:nvSpPr>
            <p:spPr>
              <a:xfrm>
                <a:off x="7817973" y="2623908"/>
                <a:ext cx="1195200" cy="2880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4,3</a:t>
                </a:r>
                <a:endPara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5955955" y="3041450"/>
              <a:ext cx="2390531" cy="730576"/>
              <a:chOff x="6639523" y="2891932"/>
              <a:chExt cx="2390531" cy="876691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53790" y="2891932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 и кинематография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39523" y="3456972"/>
                <a:ext cx="117311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1049,4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7820587" y="3439803"/>
                <a:ext cx="1195200" cy="32882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2,3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22" name="Прямоугольник 221"/>
            <p:cNvSpPr/>
            <p:nvPr/>
          </p:nvSpPr>
          <p:spPr>
            <a:xfrm>
              <a:off x="7164288" y="5457955"/>
              <a:ext cx="720080" cy="7200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223"/>
            <p:cNvGrpSpPr>
              <a:grpSpLocks/>
            </p:cNvGrpSpPr>
            <p:nvPr/>
          </p:nvGrpSpPr>
          <p:grpSpPr bwMode="auto">
            <a:xfrm>
              <a:off x="5940152" y="4517860"/>
              <a:ext cx="2383840" cy="835484"/>
              <a:chOff x="6623720" y="2762612"/>
              <a:chExt cx="2383840" cy="1002580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39522" y="2762612"/>
                <a:ext cx="2360197" cy="71034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3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  <a:endParaRPr lang="ru-RU" sz="13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23720" y="3477160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1688,0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7812360" y="347716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3,6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228"/>
            <p:cNvGrpSpPr>
              <a:grpSpLocks/>
            </p:cNvGrpSpPr>
            <p:nvPr/>
          </p:nvGrpSpPr>
          <p:grpSpPr bwMode="auto">
            <a:xfrm>
              <a:off x="5984362" y="5365957"/>
              <a:ext cx="2332053" cy="874965"/>
              <a:chOff x="6667930" y="2829820"/>
              <a:chExt cx="2332053" cy="1049957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67930" y="2829820"/>
                <a:ext cx="2332053" cy="6711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67931" y="3505693"/>
                <a:ext cx="1150042" cy="374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b="1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6039,9</a:t>
                </a:r>
              </a:p>
              <a:p>
                <a:pPr algn="ctr">
                  <a:defRPr/>
                </a:pP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33" name="Прямоугольник 232"/>
              <p:cNvSpPr/>
              <p:nvPr/>
            </p:nvSpPr>
            <p:spPr>
              <a:xfrm>
                <a:off x="7812360" y="3501007"/>
                <a:ext cx="1187359" cy="378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3,0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13216,6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7457,1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3811936" y="5802592"/>
              <a:ext cx="1671933" cy="70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462</a:t>
              </a:r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202882" y="1366464"/>
            <a:ext cx="720080" cy="9027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06541" y="2268778"/>
            <a:ext cx="720080" cy="902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2556" y="1352873"/>
            <a:ext cx="720080" cy="902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12851" y="3217274"/>
            <a:ext cx="720080" cy="902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397881" y="2156530"/>
            <a:ext cx="576064" cy="72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342911" y="1378430"/>
            <a:ext cx="576064" cy="73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367561" y="3781994"/>
            <a:ext cx="576064" cy="72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388424" y="5495712"/>
            <a:ext cx="576064" cy="74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24345" y="3729703"/>
            <a:ext cx="2331790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расходы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953918" y="4253371"/>
            <a:ext cx="1207414" cy="2486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2525,0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152554" y="4238022"/>
            <a:ext cx="1224978" cy="2707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5,5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02556" y="4144875"/>
            <a:ext cx="712081" cy="879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407338" y="2966538"/>
            <a:ext cx="576064" cy="72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946961" y="1985786"/>
            <a:ext cx="2376264" cy="300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88,1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840289" cy="50006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БЮДЖЕТ МО «Озерский сельсовет»  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Щигровского района Курской области на 2015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0" y="765175"/>
            <a:ext cx="9144000" cy="6092825"/>
            <a:chOff x="0" y="908720"/>
            <a:chExt cx="9143425" cy="58327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99417" y="9088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527198"/>
              <a:ext cx="2520791" cy="965032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501390"/>
              <a:ext cx="2231885" cy="2094196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7"/>
              <a:ext cx="2231885" cy="1800888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394" y="1183793"/>
              <a:ext cx="2592225" cy="57597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23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4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67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2,464</a:t>
              </a:r>
              <a:endParaRPr 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/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22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1,756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" name="Группа 167"/>
            <p:cNvGrpSpPr>
              <a:grpSpLocks/>
            </p:cNvGrpSpPr>
            <p:nvPr/>
          </p:nvGrpSpPr>
          <p:grpSpPr bwMode="auto">
            <a:xfrm>
              <a:off x="968952" y="1780922"/>
              <a:ext cx="2376264" cy="864096"/>
              <a:chOff x="789440" y="1492890"/>
              <a:chExt cx="2376264" cy="864096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89440" y="1492890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89440" y="2068954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3,208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213241" y="1766507"/>
              <a:ext cx="3098111" cy="1761264"/>
              <a:chOff x="33729" y="398355"/>
              <a:chExt cx="3098111" cy="1761264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55576" y="1295523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на имущество (земля)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6" y="1871587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392,727</a:t>
                </a:r>
                <a:endPara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33729" y="398355"/>
                <a:ext cx="720080" cy="86409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216323" y="3556176"/>
              <a:ext cx="3131841" cy="900165"/>
              <a:chOff x="36811" y="1107904"/>
              <a:chExt cx="3131841" cy="900165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92388" y="110790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Финансовая помощь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от других бюджетов бюджетной системы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79160" y="1683975"/>
                <a:ext cx="2389492" cy="32409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336,941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36811" y="1107904"/>
                <a:ext cx="720080" cy="8640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Группа 176"/>
            <p:cNvGrpSpPr>
              <a:grpSpLocks/>
            </p:cNvGrpSpPr>
            <p:nvPr/>
          </p:nvGrpSpPr>
          <p:grpSpPr bwMode="auto">
            <a:xfrm>
              <a:off x="980365" y="4456341"/>
              <a:ext cx="2376264" cy="940870"/>
              <a:chOff x="800853" y="927949"/>
              <a:chExt cx="2376264" cy="940870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800853" y="927949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800853" y="1504016"/>
                <a:ext cx="2376264" cy="3648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89,065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5934335" y="3093062"/>
              <a:ext cx="2376773" cy="743971"/>
              <a:chOff x="6617903" y="4854893"/>
              <a:chExt cx="2376773" cy="89276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18412" y="4854893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17903" y="5459630"/>
                <a:ext cx="2376773" cy="2880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30,0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40152" y="1532785"/>
              <a:ext cx="2389256" cy="780925"/>
              <a:chOff x="6623720" y="2032044"/>
              <a:chExt cx="2389256" cy="937112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720" y="203204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Жилищно-коммунальное хозяйство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23720" y="2608108"/>
                <a:ext cx="2389256" cy="3610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5,0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5934334" y="3864845"/>
              <a:ext cx="2395074" cy="765977"/>
              <a:chOff x="6617902" y="3880004"/>
              <a:chExt cx="2395074" cy="919172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36712" y="388000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17902" y="4456067"/>
                <a:ext cx="2376773" cy="3431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191,698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1" name="Группа 223"/>
            <p:cNvGrpSpPr>
              <a:grpSpLocks/>
            </p:cNvGrpSpPr>
            <p:nvPr/>
          </p:nvGrpSpPr>
          <p:grpSpPr bwMode="auto">
            <a:xfrm>
              <a:off x="5940152" y="4630819"/>
              <a:ext cx="2376000" cy="766391"/>
              <a:chOff x="6623720" y="2898165"/>
              <a:chExt cx="2376000" cy="919669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23720" y="2898165"/>
                <a:ext cx="2376000" cy="57479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3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оборона</a:t>
                </a:r>
                <a:endParaRPr lang="ru-RU" sz="13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36711" y="3477160"/>
                <a:ext cx="2357964" cy="3406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69,243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Группа 228"/>
            <p:cNvGrpSpPr>
              <a:grpSpLocks/>
            </p:cNvGrpSpPr>
            <p:nvPr/>
          </p:nvGrpSpPr>
          <p:grpSpPr bwMode="auto">
            <a:xfrm>
              <a:off x="5940151" y="5397208"/>
              <a:ext cx="2403256" cy="528066"/>
              <a:chOff x="6623719" y="2867328"/>
              <a:chExt cx="2403256" cy="633680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23720" y="2867328"/>
                <a:ext cx="2403255" cy="63368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 flipV="1">
                <a:off x="6623719" y="2921207"/>
                <a:ext cx="2403256" cy="5252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821,941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977204"/>
              <a:ext cx="2520791" cy="563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1152,941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240" name="Прямоугольник 150"/>
            <p:cNvSpPr>
              <a:spLocks noChangeArrowheads="1"/>
            </p:cNvSpPr>
            <p:nvPr/>
          </p:nvSpPr>
          <p:spPr bwMode="auto">
            <a:xfrm>
              <a:off x="3877585" y="5802592"/>
              <a:ext cx="1606285" cy="70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468 чел</a:t>
              </a:r>
              <a:endParaRPr 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8390031" y="3046923"/>
            <a:ext cx="576064" cy="72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388424" y="1460968"/>
            <a:ext cx="576064" cy="73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362774" y="2232815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358214" y="1500174"/>
            <a:ext cx="576064" cy="74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61166" y="2594577"/>
            <a:ext cx="720080" cy="9027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986510" y="2232815"/>
            <a:ext cx="2376264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80807" y="2734320"/>
            <a:ext cx="2379023" cy="3116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857,0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1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ыс.рублей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359831" y="3885860"/>
            <a:ext cx="576064" cy="72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 flipV="1">
            <a:off x="1026526" y="5408086"/>
            <a:ext cx="2354570" cy="45719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77632" y="4489288"/>
            <a:ext cx="712081" cy="879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0"/>
            <a:ext cx="7056313" cy="928670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 БЮДЖЕТА </a:t>
            </a:r>
            <a:b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 «Озерский сельсовет» </a:t>
            </a:r>
            <a:r>
              <a:rPr lang="ru-RU" sz="18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Щигровского</a:t>
            </a:r>
            <a: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района Курской области на 2015 год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49656" y="806697"/>
            <a:ext cx="9144000" cy="6092825"/>
            <a:chOff x="0" y="908720"/>
            <a:chExt cx="9143425" cy="58327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99417" y="9088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527198"/>
              <a:ext cx="2520791" cy="965032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501390"/>
              <a:ext cx="2231885" cy="2094196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7"/>
              <a:ext cx="2231885" cy="1800888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394" y="1183793"/>
              <a:ext cx="2592225" cy="57597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23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4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2,464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22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1,756</a:t>
              </a:r>
              <a:endParaRPr lang="en-US" b="1" dirty="0">
                <a:solidFill>
                  <a:prstClr val="black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" name="Группа 167"/>
            <p:cNvGrpSpPr>
              <a:grpSpLocks/>
            </p:cNvGrpSpPr>
            <p:nvPr/>
          </p:nvGrpSpPr>
          <p:grpSpPr bwMode="auto">
            <a:xfrm>
              <a:off x="935088" y="1772816"/>
              <a:ext cx="2376264" cy="864096"/>
              <a:chOff x="755576" y="1484784"/>
              <a:chExt cx="2376264" cy="864096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55576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</a:rPr>
                  <a:t>3,208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179377" y="1758401"/>
              <a:ext cx="3131975" cy="1958631"/>
              <a:chOff x="-135" y="390249"/>
              <a:chExt cx="3131975" cy="1958631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на имущество (земля) </a:t>
                </a:r>
              </a:p>
              <a:p>
                <a:pPr algn="ctr">
                  <a:defRPr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6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392,727</a:t>
                </a:r>
                <a:endParaRPr lang="ru-RU" sz="1600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135" y="390249"/>
                <a:ext cx="720080" cy="86409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179512" y="3933056"/>
              <a:ext cx="3131840" cy="864096"/>
              <a:chOff x="0" y="1484784"/>
              <a:chExt cx="3131840" cy="864096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Финансовая помощь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от других бюджетов бюджетной системы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55576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336,941</a:t>
                </a:r>
                <a:endParaRPr lang="ru-RU" sz="1600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0" y="1484784"/>
                <a:ext cx="720080" cy="8640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Группа 176"/>
            <p:cNvGrpSpPr>
              <a:grpSpLocks/>
            </p:cNvGrpSpPr>
            <p:nvPr/>
          </p:nvGrpSpPr>
          <p:grpSpPr bwMode="auto">
            <a:xfrm>
              <a:off x="179512" y="5013176"/>
              <a:ext cx="3131840" cy="864096"/>
              <a:chOff x="0" y="1484784"/>
              <a:chExt cx="3131840" cy="864096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55575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89,065</a:t>
                </a:r>
                <a:endParaRPr lang="ru-RU" sz="1600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0" y="1484784"/>
                <a:ext cx="720080" cy="86409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5953144" y="3053319"/>
              <a:ext cx="2357964" cy="811528"/>
              <a:chOff x="6636712" y="4807193"/>
              <a:chExt cx="2357964" cy="973835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36713" y="4807193"/>
                <a:ext cx="2357963" cy="6237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36712" y="5459628"/>
                <a:ext cx="2357963" cy="3214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30,0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40152" y="1532788"/>
              <a:ext cx="2376264" cy="745449"/>
              <a:chOff x="6623720" y="2032044"/>
              <a:chExt cx="2376264" cy="894539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720" y="203204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Жилищно-коммунальное хозяйство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33089" y="2638551"/>
                <a:ext cx="2361587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5,0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5940152" y="3864845"/>
              <a:ext cx="2389256" cy="765977"/>
              <a:chOff x="6623720" y="3880004"/>
              <a:chExt cx="2389256" cy="919172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36712" y="388000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 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23720" y="4464984"/>
                <a:ext cx="2389256" cy="33419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191,698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1" name="Группа 223"/>
            <p:cNvGrpSpPr>
              <a:grpSpLocks/>
            </p:cNvGrpSpPr>
            <p:nvPr/>
          </p:nvGrpSpPr>
          <p:grpSpPr bwMode="auto">
            <a:xfrm>
              <a:off x="5940152" y="4630820"/>
              <a:ext cx="2376000" cy="722522"/>
              <a:chOff x="6623720" y="2898165"/>
              <a:chExt cx="2376000" cy="867026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23720" y="2898165"/>
                <a:ext cx="2376000" cy="57479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3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оборона</a:t>
                </a:r>
                <a:endParaRPr lang="ru-RU" sz="13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23720" y="3477160"/>
                <a:ext cx="2370954" cy="2880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69,243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0" name="Прямоугольник 229"/>
            <p:cNvSpPr/>
            <p:nvPr/>
          </p:nvSpPr>
          <p:spPr bwMode="auto">
            <a:xfrm>
              <a:off x="5940152" y="5353343"/>
              <a:ext cx="2376265" cy="4901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b="1" dirty="0" smtClean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821,941</a:t>
              </a:r>
              <a:endParaRPr lang="ru-RU" b="1" dirty="0" smtClean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b="1" dirty="0" smtClean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</a:t>
              </a:r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асходы </a:t>
              </a:r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1152,941</a:t>
              </a:r>
              <a:endParaRPr lang="ru-RU" b="1" dirty="0" smtClean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240" name="Прямоугольник 150"/>
            <p:cNvSpPr>
              <a:spLocks noChangeArrowheads="1"/>
            </p:cNvSpPr>
            <p:nvPr/>
          </p:nvSpPr>
          <p:spPr bwMode="auto">
            <a:xfrm>
              <a:off x="3805582" y="5802592"/>
              <a:ext cx="1678288" cy="70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468 </a:t>
              </a:r>
              <a:r>
                <a:rPr 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  <a:endParaRPr lang="ru-RU" sz="1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8390031" y="3046923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388424" y="1460968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362774" y="2232815"/>
            <a:ext cx="576064" cy="730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358214" y="1428736"/>
            <a:ext cx="576064" cy="74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61166" y="2795997"/>
            <a:ext cx="720080" cy="9027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986510" y="2232815"/>
            <a:ext cx="2376264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81833" y="2731978"/>
            <a:ext cx="2379453" cy="314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857,0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1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ыс.рублей</a:t>
            </a: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390031" y="3885860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402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0" y="142875"/>
            <a:ext cx="8001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7783482"/>
              </p:ext>
            </p:extLst>
          </p:nvPr>
        </p:nvGraphicFramePr>
        <p:xfrm>
          <a:off x="395536" y="3284984"/>
          <a:ext cx="8568952" cy="243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284"/>
                <a:gridCol w="1037843"/>
                <a:gridCol w="991748"/>
                <a:gridCol w="1016624"/>
                <a:gridCol w="944008"/>
                <a:gridCol w="1162445"/>
              </a:tblGrid>
              <a:tr h="598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2012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 исполнение</a:t>
                      </a:r>
                    </a:p>
                    <a:p>
                      <a:pPr algn="ctr" fontAlgn="ctr"/>
                      <a:r>
                        <a:rPr lang="ru-RU" sz="12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2013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2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 уточненный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2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 прогноз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2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2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58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1903,847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2067,791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7457,097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1152,941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802,384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2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 оплаты труда 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861,684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892,141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971,426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320,956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491,882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Социальные выплаты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105,188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106,603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150,946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30,0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11,7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1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</a:t>
                      </a:r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питание, коммунальные услуги, с/хозяйственные расходы, дорожный фонд и др.)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936,975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1069,047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6334,725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791,985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280,502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" name="Заголовок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РОСТ ДОЛИ РАСХОДОВ НА ОПЛАТУ ТРУДА В ОБЩЕМ ОБЪЕМЕ РАСХОДОВ</a:t>
            </a:r>
            <a:endParaRPr lang="ru-RU" sz="1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="" xmlns:p14="http://schemas.microsoft.com/office/powerpoint/2010/main" val="2853197753"/>
              </p:ext>
            </p:extLst>
          </p:nvPr>
        </p:nvGraphicFramePr>
        <p:xfrm>
          <a:off x="500034" y="928670"/>
          <a:ext cx="8429685" cy="2240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38469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09538"/>
            <a:ext cx="738031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0590291"/>
              </p:ext>
            </p:extLst>
          </p:nvPr>
        </p:nvGraphicFramePr>
        <p:xfrm>
          <a:off x="251519" y="1124745"/>
          <a:ext cx="8568954" cy="2563786"/>
        </p:xfrm>
        <a:graphic>
          <a:graphicData uri="http://schemas.openxmlformats.org/drawingml/2006/table">
            <a:tbl>
              <a:tblPr/>
              <a:tblGrid>
                <a:gridCol w="3964567"/>
                <a:gridCol w="2002970"/>
                <a:gridCol w="867139"/>
                <a:gridCol w="867139"/>
                <a:gridCol w="867139"/>
              </a:tblGrid>
              <a:tr h="650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4467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культура</a:t>
                      </a:r>
                      <a:endParaRPr lang="ru-RU" sz="11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9F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«Развитие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культуры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в МО Озерский сельсовет»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района Курской области на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2015-2017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годы»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Озерского сельсовета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района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191,698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135,595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173,555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«Искусство» Муниципальной программы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«Развитие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культуры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в МО «Озерский сельсовет»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района Курской области на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2015-2017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годы»</a:t>
                      </a:r>
                    </a:p>
                    <a:p>
                      <a:pPr algn="ctr" fontAlgn="ctr"/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 Озерского сельсовета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Щигровского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191,698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135,595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173,555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15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0l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cdb2004220l</Template>
  <TotalTime>5104</TotalTime>
  <Words>1106</Words>
  <Application>Microsoft Office PowerPoint</Application>
  <PresentationFormat>Экран (4:3)</PresentationFormat>
  <Paragraphs>346</Paragraphs>
  <Slides>14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cdb2004220l</vt:lpstr>
      <vt:lpstr>Image</vt:lpstr>
      <vt:lpstr>БЮДЖЕТ ДЛЯ ГРАЖДАН</vt:lpstr>
      <vt:lpstr>Что такое бюджет?</vt:lpstr>
      <vt:lpstr>Этапы бюджетного процесса</vt:lpstr>
      <vt:lpstr>Гражданин, его участие  в бюджетном процессе</vt:lpstr>
      <vt:lpstr>                     ИСПОЛНЕНИЕ  БЮДЖЕТА   МО «Озерский сельсовет» Щигровского района Курской области  за 2014 год</vt:lpstr>
      <vt:lpstr>  БЮДЖЕТ МО «Озерский сельсовет»  Щигровского района Курской области на 2015 ГОД</vt:lpstr>
      <vt:lpstr>ОСНОВНЫЕ ПАРАМЕТРЫ  БЮДЖЕТА  МО «Озерский сельсовет» Щигровского района Курской области на 2015 год</vt:lpstr>
      <vt:lpstr>РОСТ ДОЛИ РАСХОДОВ НА ОПЛАТУ ТРУДА В ОБЩЕМ ОБЪЕМЕ РАСХОДОВ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Спасибо за внимание</vt:lpstr>
    </vt:vector>
  </TitlesOfParts>
  <Company>Министерство финансов Мурманской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Admin</cp:lastModifiedBy>
  <cp:revision>440</cp:revision>
  <cp:lastPrinted>2015-03-20T11:38:41Z</cp:lastPrinted>
  <dcterms:created xsi:type="dcterms:W3CDTF">2013-06-27T09:24:07Z</dcterms:created>
  <dcterms:modified xsi:type="dcterms:W3CDTF">2015-10-09T06:57:38Z</dcterms:modified>
</cp:coreProperties>
</file>